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azrqTE0dtKU9HKmWj+T/jo/kz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ill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Gill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84dedd76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184dedd76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184dedd764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4dedd764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184dedd764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184dedd764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16f14b08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116f14b08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116f14b08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16f14b08d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116f14b08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116f14b08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16f14b08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116f14b08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116f14b08d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16f14b08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116f14b08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116f14b08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16f14b08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116f14b08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116f14b08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16f14b08d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16f14b08d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116f14b08d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16f14b08d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116f14b08d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116f14b08d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d3944455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fd3944455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fd3944455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9444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fd39444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fd3944455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16f14b08d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116f14b08d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1116f14b08d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16f14b08d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116f14b08d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116f14b08d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e6cfa02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04e6cfa02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104e6cfa02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298fe5bd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1298fe5bd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1298fe5bd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98fe5b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1298fe5b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11298fe5b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6f14b0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116f14b0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1116f14b0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16f14b08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116f14b08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1116f14b08d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6f14b08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16f14b08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1116f14b08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16f14b08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116f14b08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116f14b08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84dedd764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184dedd764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184dedd764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16f14b08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116f14b08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1116f14b08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16f14b08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116f14b08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1116f14b08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1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1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1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uniquement">
  <p:cSld name="3_Titre uniquem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75940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rgbClr val="4653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75940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3642897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3642900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5" type="body"/>
          </p:nvPr>
        </p:nvSpPr>
        <p:spPr>
          <a:xfrm>
            <a:off x="6526392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20"/>
          <p:cNvSpPr txBox="1"/>
          <p:nvPr>
            <p:ph idx="6" type="body"/>
          </p:nvPr>
        </p:nvSpPr>
        <p:spPr>
          <a:xfrm>
            <a:off x="6526395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7" type="body"/>
          </p:nvPr>
        </p:nvSpPr>
        <p:spPr>
          <a:xfrm>
            <a:off x="9409888" y="5330449"/>
            <a:ext cx="1938528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80"/>
              <a:buNone/>
              <a:defRPr b="1" sz="40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5" name="Google Shape;105;p20"/>
          <p:cNvSpPr txBox="1"/>
          <p:nvPr>
            <p:ph idx="8" type="body"/>
          </p:nvPr>
        </p:nvSpPr>
        <p:spPr>
          <a:xfrm>
            <a:off x="9409891" y="5958718"/>
            <a:ext cx="1938528" cy="633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uniquement">
  <p:cSld name="1_Titre uniquem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2" name="Google Shape;112;p21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uniquement">
  <p:cSld name="2_Titre uniquem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0" y="5245130"/>
            <a:ext cx="12192000" cy="161287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581192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8" name="Google Shape;128;p22"/>
          <p:cNvSpPr txBox="1"/>
          <p:nvPr>
            <p:ph idx="3" type="body"/>
          </p:nvPr>
        </p:nvSpPr>
        <p:spPr>
          <a:xfrm>
            <a:off x="581194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4" type="body"/>
          </p:nvPr>
        </p:nvSpPr>
        <p:spPr>
          <a:xfrm>
            <a:off x="6298472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0" name="Google Shape;130;p22"/>
          <p:cNvSpPr txBox="1"/>
          <p:nvPr>
            <p:ph idx="5" type="body"/>
          </p:nvPr>
        </p:nvSpPr>
        <p:spPr>
          <a:xfrm>
            <a:off x="6298471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6" type="body"/>
          </p:nvPr>
        </p:nvSpPr>
        <p:spPr>
          <a:xfrm>
            <a:off x="3444517" y="2988377"/>
            <a:ext cx="249283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2" name="Google Shape;132;p22"/>
          <p:cNvSpPr txBox="1"/>
          <p:nvPr>
            <p:ph idx="7" type="body"/>
          </p:nvPr>
        </p:nvSpPr>
        <p:spPr>
          <a:xfrm>
            <a:off x="3444519" y="3584516"/>
            <a:ext cx="2492828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8" type="body"/>
          </p:nvPr>
        </p:nvSpPr>
        <p:spPr>
          <a:xfrm>
            <a:off x="9138807" y="2988377"/>
            <a:ext cx="249283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1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4" name="Google Shape;134;p22"/>
          <p:cNvSpPr txBox="1"/>
          <p:nvPr>
            <p:ph idx="9" type="body"/>
          </p:nvPr>
        </p:nvSpPr>
        <p:spPr>
          <a:xfrm>
            <a:off x="9138806" y="3584516"/>
            <a:ext cx="2492830" cy="1656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u avec légende">
  <p:cSld name="1_Contenu avec légende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>
            <p:ph idx="2" type="pic"/>
          </p:nvPr>
        </p:nvSpPr>
        <p:spPr>
          <a:xfrm>
            <a:off x="8622917" y="3322281"/>
            <a:ext cx="3367862" cy="3367862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>
            <p:ph idx="3" type="pic"/>
          </p:nvPr>
        </p:nvSpPr>
        <p:spPr>
          <a:xfrm>
            <a:off x="768350" y="2312987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Gill Sans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22072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76" name="Google Shape;176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 avec légende">
  <p:cSld name="3_Contenu avec légen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lt1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lt1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lt1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lt1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0" name="Google Shape;40;p12"/>
          <p:cNvSpPr/>
          <p:nvPr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 avec légende">
  <p:cSld name="2_Contenu avec légen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/>
          <p:nvPr>
            <p:ph idx="2" type="pic"/>
          </p:nvPr>
        </p:nvSpPr>
        <p:spPr>
          <a:xfrm>
            <a:off x="0" y="0"/>
            <a:ext cx="42322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3"/>
          <p:cNvSpPr txBox="1"/>
          <p:nvPr>
            <p:ph type="title"/>
          </p:nvPr>
        </p:nvSpPr>
        <p:spPr>
          <a:xfrm>
            <a:off x="4900927" y="709565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900928" y="1632857"/>
            <a:ext cx="6650991" cy="420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4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diapositive" showMasterSp="0">
  <p:cSld name="1_Titre de diapositiv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/>
          <p:nvPr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81194" y="5695849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>
            <a:off x="581191" y="4220835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>
  <p:cSld name="Compara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1191" y="2905648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8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581194" y="3580809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6416039" y="2905649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6416037" y="3580809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2" name="Google Shape;19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80" l="0" r="0" t="7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 txBox="1"/>
          <p:nvPr>
            <p:ph type="ctrTitle"/>
          </p:nvPr>
        </p:nvSpPr>
        <p:spPr>
          <a:xfrm>
            <a:off x="609599" y="4572000"/>
            <a:ext cx="10965141" cy="895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fr-FR" sz="6000">
                <a:solidFill>
                  <a:schemeClr val="lt1"/>
                </a:solidFill>
              </a:rPr>
              <a:t>C</a:t>
            </a:r>
            <a:r>
              <a:rPr lang="fr-FR" sz="4000">
                <a:solidFill>
                  <a:schemeClr val="lt1"/>
                </a:solidFill>
              </a:rPr>
              <a:t>HOO</a:t>
            </a:r>
            <a:r>
              <a:rPr lang="fr-FR" sz="6000">
                <a:solidFill>
                  <a:schemeClr val="accent1"/>
                </a:solidFill>
              </a:rPr>
              <a:t>Z</a:t>
            </a:r>
            <a:r>
              <a:rPr lang="fr-FR" sz="4000">
                <a:solidFill>
                  <a:schemeClr val="accent1"/>
                </a:solidFill>
              </a:rPr>
              <a:t>EN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196" name="Google Shape;196;p1"/>
          <p:cNvSpPr txBox="1"/>
          <p:nvPr>
            <p:ph idx="1" type="subTitle"/>
          </p:nvPr>
        </p:nvSpPr>
        <p:spPr>
          <a:xfrm>
            <a:off x="609598" y="5504576"/>
            <a:ext cx="10965142" cy="447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/>
              <a:t>CHOISISSEZ VOS FILMS &amp; SÉRIES SANS PRISES DE TÊTE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47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84dedd764_1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299" name="Google Shape;299;g1184dedd764_1_1"/>
          <p:cNvSpPr txBox="1"/>
          <p:nvPr/>
        </p:nvSpPr>
        <p:spPr>
          <a:xfrm>
            <a:off x="882700" y="1716525"/>
            <a:ext cx="1064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automatique des genres dans la base de données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 endpoint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api-choozen/get_genres/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pour récupérer tous les genres </a:t>
            </a:r>
            <a:endParaRPr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0" name="Google Shape;300;g1184dedd764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750" y="3102325"/>
            <a:ext cx="29908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84dedd764_1_1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307" name="Google Shape;307;g1184dedd764_1_11"/>
          <p:cNvSpPr txBox="1"/>
          <p:nvPr/>
        </p:nvSpPr>
        <p:spPr>
          <a:xfrm>
            <a:off x="882700" y="1716525"/>
            <a:ext cx="106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d’un endpoint </a:t>
            </a: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api-choozen/save_movie/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08" name="Google Shape;308;g1184dedd764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0" y="2549313"/>
            <a:ext cx="115252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84dedd764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25" y="3556250"/>
            <a:ext cx="104013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84dedd764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738" y="5003150"/>
            <a:ext cx="37433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16f14b08d_0_58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7" name="Google Shape;317;g1116f14b08d_0_58"/>
          <p:cNvSpPr txBox="1"/>
          <p:nvPr>
            <p:ph idx="1" type="body"/>
          </p:nvPr>
        </p:nvSpPr>
        <p:spPr>
          <a:xfrm>
            <a:off x="4773675" y="1088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Kévin Boudina</a:t>
            </a:r>
            <a:endParaRPr b="1" i="1" sz="5000"/>
          </a:p>
        </p:txBody>
      </p:sp>
      <p:sp>
        <p:nvSpPr>
          <p:cNvPr id="318" name="Google Shape;318;g1116f14b08d_0_58"/>
          <p:cNvSpPr txBox="1"/>
          <p:nvPr/>
        </p:nvSpPr>
        <p:spPr>
          <a:xfrm>
            <a:off x="4773675" y="3524025"/>
            <a:ext cx="6829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Scrum Master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Responsable Communication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16f14b08d_0_1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25" name="Google Shape;325;g1116f14b08d_0_13"/>
          <p:cNvSpPr txBox="1"/>
          <p:nvPr/>
        </p:nvSpPr>
        <p:spPr>
          <a:xfrm>
            <a:off x="854875" y="2374650"/>
            <a:ext cx="7290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Mise à jours des KPI et du Burndown Chart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Premier concept en Front sur la partie Groupe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6" name="Google Shape;326;g1116f14b08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675" y="812176"/>
            <a:ext cx="2745099" cy="5534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16f14b08d_2_9"/>
          <p:cNvSpPr txBox="1"/>
          <p:nvPr>
            <p:ph type="title"/>
          </p:nvPr>
        </p:nvSpPr>
        <p:spPr>
          <a:xfrm>
            <a:off x="2770497" y="937439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Kévin</a:t>
            </a:r>
            <a:endParaRPr/>
          </a:p>
        </p:txBody>
      </p:sp>
      <p:sp>
        <p:nvSpPr>
          <p:cNvPr id="333" name="Google Shape;333;g1116f14b08d_2_9"/>
          <p:cNvSpPr txBox="1"/>
          <p:nvPr/>
        </p:nvSpPr>
        <p:spPr>
          <a:xfrm>
            <a:off x="854875" y="2023625"/>
            <a:ext cx="4053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Création du component “</a:t>
            </a: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Group</a:t>
            </a: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DetailModal”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Amélioration de l’aspect visuel de la page de Groupe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4" name="Google Shape;334;g1116f14b08d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500" y="1975325"/>
            <a:ext cx="2340828" cy="46449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g1116f14b08d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5250" y="1987664"/>
            <a:ext cx="2302025" cy="462027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16f14b08d_0_6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2" name="Google Shape;342;g1116f14b08d_0_65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Martin Jossic</a:t>
            </a:r>
            <a:endParaRPr b="1" i="1" sz="5000"/>
          </a:p>
        </p:txBody>
      </p:sp>
      <p:sp>
        <p:nvSpPr>
          <p:cNvPr id="343" name="Google Shape;343;g1116f14b08d_0_65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6f14b08d_0_19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pic>
        <p:nvPicPr>
          <p:cNvPr id="350" name="Google Shape;350;g1116f14b08d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550" y="1527489"/>
            <a:ext cx="2720635" cy="48366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116f14b08d_0_19"/>
          <p:cNvSpPr txBox="1"/>
          <p:nvPr/>
        </p:nvSpPr>
        <p:spPr>
          <a:xfrm>
            <a:off x="246625" y="2667825"/>
            <a:ext cx="5060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Meilleur affichage des résultats de recherche de film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Retrait du bouton de confirmation là où il ne sert à rien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2" name="Google Shape;352;g1116f14b08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4700" y="1527500"/>
            <a:ext cx="2720624" cy="48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16f14b08d_3_7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359" name="Google Shape;359;g1116f14b08d_3_7"/>
          <p:cNvSpPr txBox="1"/>
          <p:nvPr/>
        </p:nvSpPr>
        <p:spPr>
          <a:xfrm>
            <a:off x="215375" y="2402000"/>
            <a:ext cx="4332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Séparation du mode “pas de groupe” du mode “au moins 1 groupe”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1ère version de l’explorateur de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0" name="Google Shape;360;g1116f14b08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50" y="1882910"/>
            <a:ext cx="2184624" cy="38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116f14b08d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5250" y="1882900"/>
            <a:ext cx="2184624" cy="388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116f14b08d_3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8475" y="1882900"/>
            <a:ext cx="2184624" cy="388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16f14b08d_3_14"/>
          <p:cNvSpPr txBox="1"/>
          <p:nvPr>
            <p:ph type="title"/>
          </p:nvPr>
        </p:nvSpPr>
        <p:spPr>
          <a:xfrm>
            <a:off x="2734672" y="5600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Martin</a:t>
            </a:r>
            <a:endParaRPr/>
          </a:p>
        </p:txBody>
      </p:sp>
      <p:sp>
        <p:nvSpPr>
          <p:cNvPr id="369" name="Google Shape;369;g1116f14b08d_3_14"/>
          <p:cNvSpPr txBox="1"/>
          <p:nvPr/>
        </p:nvSpPr>
        <p:spPr>
          <a:xfrm>
            <a:off x="708100" y="3210150"/>
            <a:ext cx="4599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Nettoyage du code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Réorganisation des fichiers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Correction d’un bug d’affichage des détails d’un film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0" name="Google Shape;370;g1116f14b08d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425" y="1634639"/>
            <a:ext cx="2720635" cy="483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d39444553_1_2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gfd39444553_1_21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Déroulement du Sprint</a:t>
            </a:r>
            <a:endParaRPr b="1" i="1" sz="5000"/>
          </a:p>
        </p:txBody>
      </p:sp>
      <p:sp>
        <p:nvSpPr>
          <p:cNvPr id="378" name="Google Shape;378;gfd39444553_1_21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Burndown chart et KPI</a:t>
            </a:r>
            <a:endParaRPr b="0" i="0" sz="19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d39444553_1_15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fd39444553_1_15"/>
          <p:cNvSpPr txBox="1"/>
          <p:nvPr>
            <p:ph idx="1" type="body"/>
          </p:nvPr>
        </p:nvSpPr>
        <p:spPr>
          <a:xfrm>
            <a:off x="4900928" y="1179829"/>
            <a:ext cx="66510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Sprint 2 Review et Planification Sprint 3</a:t>
            </a:r>
            <a:endParaRPr b="1" i="1" sz="5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16f14b08d_0_8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2 - Trello</a:t>
            </a:r>
            <a:endParaRPr/>
          </a:p>
        </p:txBody>
      </p:sp>
      <p:pic>
        <p:nvPicPr>
          <p:cNvPr id="385" name="Google Shape;385;g1116f14b08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13" y="1887389"/>
            <a:ext cx="11262731" cy="483668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16f14b08d_2_2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2 - Burndown Chart</a:t>
            </a:r>
            <a:endParaRPr/>
          </a:p>
        </p:txBody>
      </p:sp>
      <p:pic>
        <p:nvPicPr>
          <p:cNvPr id="392" name="Google Shape;392;g1116f14b08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0" y="2046100"/>
            <a:ext cx="5011349" cy="9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116f14b08d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" y="3453887"/>
            <a:ext cx="30289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116f14b08d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874" y="2046102"/>
            <a:ext cx="6823800" cy="377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4e6cfa02a_0_6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2 - KPI</a:t>
            </a:r>
            <a:endParaRPr/>
          </a:p>
        </p:txBody>
      </p:sp>
      <p:pic>
        <p:nvPicPr>
          <p:cNvPr id="401" name="Google Shape;401;g104e6cfa02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38" y="1938250"/>
            <a:ext cx="11440724" cy="1427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g104e6cfa02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775" y="4877175"/>
            <a:ext cx="1389575" cy="1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298fe5bd6_0_0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9" name="Google Shape;409;g11298fe5bd6_0_0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Definition of Done</a:t>
            </a:r>
            <a:endParaRPr b="1" i="1"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298fe5bd6_0_14"/>
          <p:cNvSpPr txBox="1"/>
          <p:nvPr/>
        </p:nvSpPr>
        <p:spPr>
          <a:xfrm>
            <a:off x="2450850" y="1643550"/>
            <a:ext cx="7290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Une tâche est done lorsque :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La fonctionnalité développé est intégré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Le code respecte le principe du "Clean Code"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Résultat de la tâche validé par l'équipe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d'une tâche de test correspondante à réaliser rapidement à la suite du done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16f14b08d_0_73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2" name="Google Shape;422;g1116f14b08d_0_73"/>
          <p:cNvSpPr txBox="1"/>
          <p:nvPr>
            <p:ph idx="1" type="body"/>
          </p:nvPr>
        </p:nvSpPr>
        <p:spPr>
          <a:xfrm>
            <a:off x="4900925" y="1179827"/>
            <a:ext cx="66510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Planification Sprint 3</a:t>
            </a:r>
            <a:endParaRPr b="1" i="1" sz="5000"/>
          </a:p>
        </p:txBody>
      </p:sp>
      <p:sp>
        <p:nvSpPr>
          <p:cNvPr id="423" name="Google Shape;423;g1116f14b08d_0_73"/>
          <p:cNvSpPr txBox="1"/>
          <p:nvPr/>
        </p:nvSpPr>
        <p:spPr>
          <a:xfrm>
            <a:off x="4900925" y="4370025"/>
            <a:ext cx="695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-FR" sz="19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Trello</a:t>
            </a:r>
            <a:endParaRPr b="0" i="0" sz="19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16f14b08d_0_93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3 - Trello</a:t>
            </a:r>
            <a:endParaRPr/>
          </a:p>
        </p:txBody>
      </p:sp>
      <p:pic>
        <p:nvPicPr>
          <p:cNvPr id="430" name="Google Shape;430;g1116f14b08d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2239"/>
            <a:ext cx="11887202" cy="45687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 txBox="1"/>
          <p:nvPr>
            <p:ph type="ctrTitle"/>
          </p:nvPr>
        </p:nvSpPr>
        <p:spPr>
          <a:xfrm>
            <a:off x="1893715" y="708498"/>
            <a:ext cx="7574507" cy="333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ill Sans"/>
              <a:buNone/>
            </a:pPr>
            <a:r>
              <a:rPr lang="fr-FR" sz="6000">
                <a:solidFill>
                  <a:srgbClr val="FFFFFF"/>
                </a:solidFill>
              </a:rPr>
              <a:t>MERCI POUR VOTRE ATTENTION</a:t>
            </a:r>
            <a:endParaRPr/>
          </a:p>
        </p:txBody>
      </p:sp>
      <p:sp>
        <p:nvSpPr>
          <p:cNvPr id="440" name="Google Shape;440;p7"/>
          <p:cNvSpPr/>
          <p:nvPr/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"/>
          <p:cNvSpPr txBox="1"/>
          <p:nvPr>
            <p:ph idx="1" type="subTitle"/>
          </p:nvPr>
        </p:nvSpPr>
        <p:spPr>
          <a:xfrm>
            <a:off x="1893715" y="4502576"/>
            <a:ext cx="7574507" cy="16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KACZMAREK QUENTIN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JOSSIC MARTIN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BOUDINA KÉVIN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40"/>
              <a:buNone/>
            </a:pPr>
            <a:r>
              <a:rPr lang="fr-FR" sz="2000">
                <a:solidFill>
                  <a:srgbClr val="FFFFFF"/>
                </a:solidFill>
              </a:rPr>
              <a:t>SIBILLE JULIEN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767857" y="2647728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fr-FR" sz="3600"/>
              <a:t>PLAN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6265333" y="548640"/>
            <a:ext cx="5286586" cy="5209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Sprint 2 review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Déroulement du sprint</a:t>
            </a:r>
            <a:endParaRPr/>
          </a:p>
          <a:p>
            <a:pPr indent="-306000" lvl="0" marL="306000" rtl="0" algn="l">
              <a:lnSpc>
                <a:spcPct val="500000"/>
              </a:lnSpc>
              <a:spcBef>
                <a:spcPts val="1000"/>
              </a:spcBef>
              <a:spcAft>
                <a:spcPts val="0"/>
              </a:spcAft>
              <a:buSzPts val="1472"/>
              <a:buChar char="◼"/>
            </a:pPr>
            <a:r>
              <a:rPr b="1" lang="fr-FR" sz="1600">
                <a:solidFill>
                  <a:schemeClr val="accent1"/>
                </a:solidFill>
              </a:rPr>
              <a:t>Planification du sprint 3</a:t>
            </a:r>
            <a:endParaRPr/>
          </a:p>
        </p:txBody>
      </p:sp>
      <p:grpSp>
        <p:nvGrpSpPr>
          <p:cNvPr descr="icône de coche avec crayon" id="211" name="Google Shape;211;p2"/>
          <p:cNvGrpSpPr/>
          <p:nvPr/>
        </p:nvGrpSpPr>
        <p:grpSpPr>
          <a:xfrm>
            <a:off x="5563360" y="4236586"/>
            <a:ext cx="589100" cy="589100"/>
            <a:chOff x="6539" y="440"/>
            <a:chExt cx="426" cy="426"/>
          </a:xfrm>
        </p:grpSpPr>
        <p:sp>
          <p:nvSpPr>
            <p:cNvPr id="212" name="Google Shape;212;p2"/>
            <p:cNvSpPr/>
            <p:nvPr/>
          </p:nvSpPr>
          <p:spPr>
            <a:xfrm>
              <a:off x="6752" y="653"/>
              <a:ext cx="213" cy="213"/>
            </a:xfrm>
            <a:custGeom>
              <a:rect b="b" l="l" r="r" t="t"/>
              <a:pathLst>
                <a:path extrusionOk="0" h="144" w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71" y="692"/>
              <a:ext cx="57" cy="57"/>
            </a:xfrm>
            <a:custGeom>
              <a:rect b="b" l="l" r="r" t="t"/>
              <a:pathLst>
                <a:path extrusionOk="0" h="57" w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70" y="786"/>
              <a:ext cx="64" cy="62"/>
            </a:xfrm>
            <a:custGeom>
              <a:rect b="b" l="l" r="r" t="t"/>
              <a:pathLst>
                <a:path extrusionOk="0" h="42" w="43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0" y="618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690" y="689"/>
              <a:ext cx="89" cy="17"/>
            </a:xfrm>
            <a:custGeom>
              <a:rect b="b" l="l" r="r" t="t"/>
              <a:pathLst>
                <a:path extrusionOk="0" h="12" w="60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593" y="582"/>
              <a:ext cx="90" cy="62"/>
            </a:xfrm>
            <a:custGeom>
              <a:rect b="b" l="l" r="r" t="t"/>
              <a:pathLst>
                <a:path extrusionOk="0" h="42" w="61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593" y="653"/>
              <a:ext cx="90" cy="64"/>
            </a:xfrm>
            <a:custGeom>
              <a:rect b="b" l="l" r="r" t="t"/>
              <a:pathLst>
                <a:path extrusionOk="0" h="43" w="61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539" y="440"/>
              <a:ext cx="302" cy="391"/>
            </a:xfrm>
            <a:custGeom>
              <a:rect b="b" l="l" r="r" t="t"/>
              <a:pathLst>
                <a:path extrusionOk="0" h="264" w="20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734" y="440"/>
              <a:ext cx="107" cy="107"/>
            </a:xfrm>
            <a:custGeom>
              <a:rect b="b" l="l" r="r" t="t"/>
              <a:pathLst>
                <a:path extrusionOk="0" h="72" w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jumelles " id="221" name="Google Shape;221;p2"/>
          <p:cNvGrpSpPr/>
          <p:nvPr/>
        </p:nvGrpSpPr>
        <p:grpSpPr>
          <a:xfrm>
            <a:off x="5592468" y="1578965"/>
            <a:ext cx="530860" cy="491076"/>
            <a:chOff x="3438" y="454"/>
            <a:chExt cx="427" cy="395"/>
          </a:xfrm>
        </p:grpSpPr>
        <p:sp>
          <p:nvSpPr>
            <p:cNvPr id="222" name="Google Shape;222;p2"/>
            <p:cNvSpPr/>
            <p:nvPr/>
          </p:nvSpPr>
          <p:spPr>
            <a:xfrm>
              <a:off x="3438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455" y="457"/>
              <a:ext cx="179" cy="250"/>
            </a:xfrm>
            <a:custGeom>
              <a:rect b="b" l="l" r="r" t="t"/>
              <a:pathLst>
                <a:path extrusionOk="0" h="169" w="121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669" y="653"/>
              <a:ext cx="196" cy="196"/>
            </a:xfrm>
            <a:custGeom>
              <a:rect b="b" l="l" r="r" t="t"/>
              <a:pathLst>
                <a:path extrusionOk="0" h="132" w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669" y="454"/>
              <a:ext cx="179" cy="253"/>
            </a:xfrm>
            <a:custGeom>
              <a:rect b="b" l="l" r="r" t="t"/>
              <a:pathLst>
                <a:path extrusionOk="0" h="171" w="12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572" y="574"/>
              <a:ext cx="159" cy="53"/>
            </a:xfrm>
            <a:custGeom>
              <a:rect b="b" l="l" r="r" t="t"/>
              <a:pathLst>
                <a:path extrusionOk="0" h="36" w="108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16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669" y="575"/>
              <a:ext cx="18" cy="185"/>
            </a:xfrm>
            <a:custGeom>
              <a:rect b="b" l="l" r="r" t="t"/>
              <a:pathLst>
                <a:path extrusionOk="0" h="125" w="12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74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705" y="689"/>
              <a:ext cx="71" cy="71"/>
            </a:xfrm>
            <a:custGeom>
              <a:rect b="b" l="l" r="r" t="t"/>
              <a:pathLst>
                <a:path extrusionOk="0" h="48" w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descr="icône de graphique de tendance en hausse" id="231" name="Google Shape;231;p2"/>
          <p:cNvGrpSpPr/>
          <p:nvPr/>
        </p:nvGrpSpPr>
        <p:grpSpPr>
          <a:xfrm>
            <a:off x="5560409" y="2862806"/>
            <a:ext cx="594983" cy="581018"/>
            <a:chOff x="6726" y="600"/>
            <a:chExt cx="426" cy="416"/>
          </a:xfrm>
        </p:grpSpPr>
        <p:sp>
          <p:nvSpPr>
            <p:cNvPr id="232" name="Google Shape;232;p2"/>
            <p:cNvSpPr/>
            <p:nvPr/>
          </p:nvSpPr>
          <p:spPr>
            <a:xfrm>
              <a:off x="6726" y="999"/>
              <a:ext cx="426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744" y="912"/>
              <a:ext cx="71" cy="104"/>
            </a:xfrm>
            <a:custGeom>
              <a:rect b="b" l="l" r="r" t="t"/>
              <a:pathLst>
                <a:path extrusionOk="0" h="72" w="48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850" y="826"/>
              <a:ext cx="71" cy="190"/>
            </a:xfrm>
            <a:custGeom>
              <a:rect b="b" l="l" r="r" t="t"/>
              <a:pathLst>
                <a:path extrusionOk="0" h="132" w="48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957" y="860"/>
              <a:ext cx="71" cy="156"/>
            </a:xfrm>
            <a:custGeom>
              <a:rect b="b" l="l" r="r" t="t"/>
              <a:pathLst>
                <a:path extrusionOk="0" h="108" w="4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63" y="739"/>
              <a:ext cx="71" cy="277"/>
            </a:xfrm>
            <a:custGeom>
              <a:rect b="b" l="l" r="r" t="t"/>
              <a:pathLst>
                <a:path extrusionOk="0" h="192" w="48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53" y="774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59" y="687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66" y="722"/>
              <a:ext cx="53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072" y="600"/>
              <a:ext cx="54" cy="52"/>
            </a:xfrm>
            <a:custGeom>
              <a:rect b="b" l="l" r="r" t="t"/>
              <a:pathLst>
                <a:path extrusionOk="0" h="36" w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82" y="714"/>
              <a:ext cx="99" cy="84"/>
            </a:xfrm>
            <a:custGeom>
              <a:rect b="b" l="l" r="r" t="t"/>
              <a:pathLst>
                <a:path extrusionOk="0" h="58" w="67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92" y="708"/>
              <a:ext cx="93" cy="44"/>
            </a:xfrm>
            <a:custGeom>
              <a:rect b="b" l="l" r="r" t="t"/>
              <a:pathLst>
                <a:path extrusionOk="0" h="30" w="63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994" y="630"/>
              <a:ext cx="103" cy="113"/>
            </a:xfrm>
            <a:custGeom>
              <a:rect b="b" l="l" r="r" t="t"/>
              <a:pathLst>
                <a:path extrusionOk="0" h="78" w="70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2734672" y="1017214"/>
            <a:ext cx="6650991" cy="6994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Sprint review</a:t>
            </a:r>
            <a:endParaRPr/>
          </a:p>
        </p:txBody>
      </p:sp>
      <p:sp>
        <p:nvSpPr>
          <p:cNvPr id="250" name="Google Shape;250;p4"/>
          <p:cNvSpPr txBox="1"/>
          <p:nvPr/>
        </p:nvSpPr>
        <p:spPr>
          <a:xfrm>
            <a:off x="854875" y="2374650"/>
            <a:ext cx="531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Quentin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Julien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Kévin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0" i="0" lang="fr-FR" sz="20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Martin</a:t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16f14b08d_0_44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7" name="Google Shape;257;g1116f14b08d_0_44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Quentin Kaczmarek</a:t>
            </a:r>
            <a:endParaRPr b="1" i="1" sz="5000"/>
          </a:p>
        </p:txBody>
      </p:sp>
      <p:sp>
        <p:nvSpPr>
          <p:cNvPr id="258" name="Google Shape;258;g1116f14b08d_0_44"/>
          <p:cNvSpPr txBox="1"/>
          <p:nvPr/>
        </p:nvSpPr>
        <p:spPr>
          <a:xfrm>
            <a:off x="4773675" y="3524025"/>
            <a:ext cx="682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Chef de projet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Product Owner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Architecte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16f14b08d_0_1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65" name="Google Shape;265;g1116f14b08d_0_1"/>
          <p:cNvSpPr txBox="1"/>
          <p:nvPr/>
        </p:nvSpPr>
        <p:spPr>
          <a:xfrm>
            <a:off x="854875" y="2374650"/>
            <a:ext cx="616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Réalisation des prototypes pour la page Groupe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Début de la mise en place de test sur le front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6" name="Google Shape;266;g1116f14b08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872" y="1473100"/>
            <a:ext cx="2501528" cy="509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116f14b08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100" y="1473101"/>
            <a:ext cx="2501525" cy="509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84dedd764_3_0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Quentin</a:t>
            </a:r>
            <a:endParaRPr/>
          </a:p>
        </p:txBody>
      </p:sp>
      <p:sp>
        <p:nvSpPr>
          <p:cNvPr id="274" name="Google Shape;274;g1184dedd764_3_0"/>
          <p:cNvSpPr txBox="1"/>
          <p:nvPr/>
        </p:nvSpPr>
        <p:spPr>
          <a:xfrm>
            <a:off x="854875" y="2374650"/>
            <a:ext cx="616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Mise à jour du design des inputSections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Mise à jour de la page profil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Récupération des données des utilisateurs dans AuthContext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5" name="Google Shape;275;g1184dedd764_3_0"/>
          <p:cNvPicPr preferRelativeResize="0"/>
          <p:nvPr/>
        </p:nvPicPr>
        <p:blipFill rotWithShape="1">
          <a:blip r:embed="rId3">
            <a:alphaModFix/>
          </a:blip>
          <a:srcRect b="43944" l="7584" r="6615" t="47037"/>
          <a:stretch/>
        </p:blipFill>
        <p:spPr>
          <a:xfrm>
            <a:off x="908750" y="5064726"/>
            <a:ext cx="5702100" cy="10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184dedd76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152" y="1017227"/>
            <a:ext cx="3273999" cy="569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16f14b08d_0_51"/>
          <p:cNvSpPr txBox="1"/>
          <p:nvPr>
            <p:ph type="title"/>
          </p:nvPr>
        </p:nvSpPr>
        <p:spPr>
          <a:xfrm>
            <a:off x="767857" y="2647728"/>
            <a:ext cx="30318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Choo</a:t>
            </a:r>
            <a:r>
              <a:rPr lang="fr-FR">
                <a:solidFill>
                  <a:schemeClr val="accent1"/>
                </a:solidFill>
              </a:rPr>
              <a:t>Zen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3" name="Google Shape;283;g1116f14b08d_0_51"/>
          <p:cNvSpPr txBox="1"/>
          <p:nvPr>
            <p:ph idx="1" type="body"/>
          </p:nvPr>
        </p:nvSpPr>
        <p:spPr>
          <a:xfrm>
            <a:off x="4900925" y="1179827"/>
            <a:ext cx="66510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SzPts val="1840"/>
              <a:buNone/>
            </a:pPr>
            <a:r>
              <a:rPr b="1" i="1" lang="fr-FR" sz="5000"/>
              <a:t>Julien Sibille</a:t>
            </a:r>
            <a:endParaRPr b="1" i="1" sz="5000"/>
          </a:p>
        </p:txBody>
      </p:sp>
      <p:sp>
        <p:nvSpPr>
          <p:cNvPr id="284" name="Google Shape;284;g1116f14b08d_0_51"/>
          <p:cNvSpPr txBox="1"/>
          <p:nvPr/>
        </p:nvSpPr>
        <p:spPr>
          <a:xfrm>
            <a:off x="4773675" y="3524025"/>
            <a:ext cx="682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Développeur 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1800"/>
              <a:buFont typeface="Gill Sans"/>
              <a:buChar char="●"/>
            </a:pPr>
            <a:r>
              <a:rPr b="1" i="0" lang="fr-FR" sz="1800" u="none" cap="none" strike="noStrike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Testeur</a:t>
            </a:r>
            <a:endParaRPr b="1" i="0" sz="18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16f14b08d_0_7"/>
          <p:cNvSpPr txBox="1"/>
          <p:nvPr>
            <p:ph type="title"/>
          </p:nvPr>
        </p:nvSpPr>
        <p:spPr>
          <a:xfrm>
            <a:off x="2734672" y="1017214"/>
            <a:ext cx="66510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ill Sans"/>
              <a:buNone/>
            </a:pPr>
            <a:r>
              <a:rPr lang="fr-FR" sz="4000"/>
              <a:t>Julien</a:t>
            </a:r>
            <a:endParaRPr/>
          </a:p>
        </p:txBody>
      </p:sp>
      <p:sp>
        <p:nvSpPr>
          <p:cNvPr id="291" name="Google Shape;291;g1116f14b08d_0_7"/>
          <p:cNvSpPr txBox="1"/>
          <p:nvPr/>
        </p:nvSpPr>
        <p:spPr>
          <a:xfrm>
            <a:off x="854875" y="2041463"/>
            <a:ext cx="5780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●"/>
            </a:pPr>
            <a:r>
              <a:rPr b="1"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Ajout de nouveaux modèles dans la base</a:t>
            </a:r>
            <a:endParaRPr b="1"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Genre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Has_genre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Person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Played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556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F6210"/>
              </a:buClr>
              <a:buSzPts val="2000"/>
              <a:buFont typeface="Gill Sans"/>
              <a:buChar char="○"/>
            </a:pPr>
            <a:r>
              <a:rPr lang="fr-FR" sz="2000">
                <a:solidFill>
                  <a:srgbClr val="BF6210"/>
                </a:solidFill>
                <a:latin typeface="Gill Sans"/>
                <a:ea typeface="Gill Sans"/>
                <a:cs typeface="Gill Sans"/>
                <a:sym typeface="Gill Sans"/>
              </a:rPr>
              <a:t>Directed</a:t>
            </a:r>
            <a:endParaRPr sz="2000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BF621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92" name="Google Shape;292;g1116f14b08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4625" y="1716526"/>
            <a:ext cx="3662870" cy="483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DividendVTI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2021-10-11T12:27:18Z</dcterms:created>
  <dc:creator>Julien Sibille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